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2"/>
  </p:notesMasterIdLst>
  <p:handoutMasterIdLst>
    <p:handoutMasterId r:id="rId23"/>
  </p:handoutMasterIdLst>
  <p:sldIdLst>
    <p:sldId id="257" r:id="rId2"/>
    <p:sldId id="262" r:id="rId3"/>
    <p:sldId id="280" r:id="rId4"/>
    <p:sldId id="265" r:id="rId5"/>
    <p:sldId id="263" r:id="rId6"/>
    <p:sldId id="271" r:id="rId7"/>
    <p:sldId id="272" r:id="rId8"/>
    <p:sldId id="273" r:id="rId9"/>
    <p:sldId id="274" r:id="rId10"/>
    <p:sldId id="275" r:id="rId11"/>
    <p:sldId id="264" r:id="rId12"/>
    <p:sldId id="266" r:id="rId13"/>
    <p:sldId id="270" r:id="rId14"/>
    <p:sldId id="267" r:id="rId15"/>
    <p:sldId id="268" r:id="rId16"/>
    <p:sldId id="269" r:id="rId17"/>
    <p:sldId id="276" r:id="rId18"/>
    <p:sldId id="278" r:id="rId19"/>
    <p:sldId id="277" r:id="rId20"/>
    <p:sldId id="279" r:id="rId21"/>
  </p:sldIdLst>
  <p:sldSz cx="12192000" cy="6858000"/>
  <p:notesSz cx="6858000" cy="9144000"/>
  <p:defaultTextStyle>
    <a:defPPr rtl="0"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D43E978-523C-4533-8BC1-3E15517B0CAD}" type="datetime1">
              <a:rPr lang="cs-CZ" smtClean="0"/>
              <a:t>16.12.2024</a:t>
            </a:fld>
            <a:endParaRPr lang="en-US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4C72AE4-F412-4D0F-98D9-8DF7EF13BAD4}" type="datetime1">
              <a:rPr lang="cs-CZ" smtClean="0"/>
              <a:t>16.12.2024</a:t>
            </a:fld>
            <a:endParaRPr lang="en-US"/>
          </a:p>
        </p:txBody>
      </p:sp>
      <p:sp>
        <p:nvSpPr>
          <p:cNvPr id="4" name="Zástupný symbol obrázku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cs"/>
              <a:t>Kliknutím můžete upravit styly předlohy textu.</a:t>
            </a:r>
            <a:endParaRPr lang="en-US"/>
          </a:p>
          <a:p>
            <a:pPr lvl="1" rtl="0"/>
            <a:r>
              <a:rPr lang="cs"/>
              <a:t>Druhá úroveň</a:t>
            </a:r>
          </a:p>
          <a:p>
            <a:pPr lvl="2" rtl="0"/>
            <a:r>
              <a:rPr lang="cs"/>
              <a:t>Třetí úroveň</a:t>
            </a:r>
          </a:p>
          <a:p>
            <a:pPr lvl="3" rtl="0"/>
            <a:r>
              <a:rPr lang="cs"/>
              <a:t>Čtvrtá úroveň</a:t>
            </a:r>
          </a:p>
          <a:p>
            <a:pPr lvl="4" rtl="0"/>
            <a:r>
              <a:rPr lang="cs"/>
              <a:t>Pátá úroveň</a:t>
            </a:r>
            <a:endParaRPr lang="en-US"/>
          </a:p>
        </p:txBody>
      </p:sp>
      <p:sp>
        <p:nvSpPr>
          <p:cNvPr id="6" name="Zástupné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délník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Obdélník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Obdélník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Obdélník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Skupina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Přímá spojnice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římá spojnice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římá spojnice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60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20" name="Zástupný symbol pro datum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6962437A-69DF-4FC4-82E7-095787E88CA2}" type="datetime1">
              <a:rPr lang="cs-CZ" smtClean="0"/>
              <a:t>16.12.2024</a:t>
            </a:fld>
            <a:endParaRPr lang="en-US" dirty="0"/>
          </a:p>
        </p:txBody>
      </p:sp>
      <p:sp>
        <p:nvSpPr>
          <p:cNvPr id="21" name="Zástupný symbol pro zápatí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22" name="Zástupný symbol pro číslo snímku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C5B914-8B12-4555-B381-C9C72B2408B7}" type="datetime1">
              <a:rPr lang="cs-CZ" smtClean="0"/>
              <a:t>16.12.2024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8ACA46-9028-4D5D-8730-99171FAE3F06}" type="datetime1">
              <a:rPr lang="cs-CZ" smtClean="0"/>
              <a:t>16.12.2024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2AC929-901E-466E-BE68-07E756E2CD9A}" type="datetime1">
              <a:rPr lang="cs-CZ" smtClean="0"/>
              <a:t>16.12.2024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délník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Obdélník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Obdélník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Obdélník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0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grpSp>
        <p:nvGrpSpPr>
          <p:cNvPr id="16" name="Skupina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Přímá spojnice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římá spojnice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římá spojnice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8CF5898F-43A4-4623-95FA-D301F8EA43EB}" type="datetime1">
              <a:rPr lang="cs-CZ" smtClean="0"/>
              <a:t>16.12.2024</a:t>
            </a:fld>
            <a:endParaRPr lang="en-US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ě obsahové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dpis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C62D49-C56C-41BE-AB9D-F32C0FDB497F}" type="datetime1">
              <a:rPr lang="cs-CZ" smtClean="0"/>
              <a:t>16.12.2024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cs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cs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71B7C9-1526-4531-B1BE-04E9A37FA2CE}" type="datetime1">
              <a:rPr lang="cs-CZ" smtClean="0"/>
              <a:t>16.12.2024</a:t>
            </a:fld>
            <a:endParaRPr lang="en-US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E9C2DB-08C5-4A26-B491-AB99DD10A99E}" type="datetime1">
              <a:rPr lang="cs-CZ" smtClean="0"/>
              <a:t>16.12.2024</a:t>
            </a:fld>
            <a:endParaRPr lang="en-US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FBE077-9F05-484F-8622-4E9E9067A7C5}" type="datetime1">
              <a:rPr lang="cs-CZ" smtClean="0"/>
              <a:t>16.12.2024</a:t>
            </a:fld>
            <a:endParaRPr lang="en-US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élník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bdélník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6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8" name="Zástupný symbol pro datum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6AB81B4-CE35-4C47-882C-8A3F92B5FFD6}" type="datetime1">
              <a:rPr lang="cs-CZ" smtClean="0"/>
              <a:t>16.12.2024</a:t>
            </a:fld>
            <a:endParaRPr lang="en-US"/>
          </a:p>
        </p:txBody>
      </p:sp>
      <p:sp>
        <p:nvSpPr>
          <p:cNvPr id="9" name="Zástupný symbol pro zápatí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/>
          </a:p>
        </p:txBody>
      </p:sp>
      <p:sp>
        <p:nvSpPr>
          <p:cNvPr id="11" name="Zástupný symbol pro číslo snímku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délník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Zástupný symbol obrázku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06F24F85-89C9-4554-BB3D-C9F75BD57326}" type="datetime1">
              <a:rPr lang="cs-CZ" smtClean="0"/>
              <a:t>16.12.2024</a:t>
            </a:fld>
            <a:endParaRPr lang="en-US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Obdélník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26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Obdélník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Obdélník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Obdélník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cs" dirty="0"/>
              <a:t>Kliknutím můžete upravit styl předlohy nadpisů.</a:t>
            </a:r>
            <a:endParaRPr lang="en-US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cs"/>
              <a:t>Kliknutím můžete upravit styly předlohy textu.</a:t>
            </a:r>
          </a:p>
          <a:p>
            <a:pPr lvl="1" rtl="0"/>
            <a:r>
              <a:rPr lang="cs"/>
              <a:t>Druhá úroveň</a:t>
            </a:r>
          </a:p>
          <a:p>
            <a:pPr lvl="2" rtl="0"/>
            <a:r>
              <a:rPr lang="cs"/>
              <a:t>Třetí úroveň</a:t>
            </a:r>
          </a:p>
          <a:p>
            <a:pPr lvl="3" rtl="0"/>
            <a:r>
              <a:rPr lang="cs"/>
              <a:t>Čtvrtá úroveň</a:t>
            </a:r>
          </a:p>
          <a:p>
            <a:pPr lvl="4" rtl="0"/>
            <a:r>
              <a:rPr lang="cs"/>
              <a:t>Pátá úroveň</a:t>
            </a:r>
            <a:endParaRPr lang="en-US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0639C23-9424-4615-9F2F-4DF01B7F951B}" type="datetime1">
              <a:rPr lang="cs-CZ" smtClean="0"/>
              <a:t>16.12.2024</a:t>
            </a:fld>
            <a:endParaRPr lang="en-US" dirty="0"/>
          </a:p>
        </p:txBody>
      </p:sp>
      <p:sp>
        <p:nvSpPr>
          <p:cNvPr id="5" name="Zástupné zápatí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 descr="Logo v detailu&#10;&#10;Automaticky generovaný popis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Obdélník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cs-CZ"/>
          </a:p>
        </p:txBody>
      </p:sp>
      <p:sp>
        <p:nvSpPr>
          <p:cNvPr id="84" name="Obdélník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cs-CZ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/>
          </a:bodyPr>
          <a:lstStyle/>
          <a:p>
            <a:pPr rtl="0"/>
            <a:r>
              <a:rPr lang="cs" sz="4400" dirty="0">
                <a:solidFill>
                  <a:schemeClr val="tx1"/>
                </a:solidFill>
              </a:rPr>
              <a:t>Video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cs" dirty="0">
                <a:solidFill>
                  <a:schemeClr val="tx1"/>
                </a:solidFill>
              </a:rPr>
              <a:t>Filip Peroutka, David Horák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 descr="Obsah obrázku oblečení, boty, text, snímek obrazovky&#10;&#10;Popis byl vytvořen automaticky">
            <a:extLst>
              <a:ext uri="{FF2B5EF4-FFF2-40B4-BE49-F238E27FC236}">
                <a16:creationId xmlns:a16="http://schemas.microsoft.com/office/drawing/2014/main" id="{09EED69E-9BE7-F5E5-3569-7E46516BC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2" r="7025" b="1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EF5CBD50-DC8F-1DC2-E996-B5B71EE69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H</a:t>
            </a:r>
            <a:r>
              <a:rPr lang="cs-CZ" b="1" dirty="0"/>
              <a:t>.264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3F9E772E-E248-E918-6F94-3B9C0B985FE8}"/>
              </a:ext>
            </a:extLst>
          </p:cNvPr>
          <p:cNvSpPr txBox="1"/>
          <p:nvPr/>
        </p:nvSpPr>
        <p:spPr>
          <a:xfrm>
            <a:off x="8477250" y="2386584"/>
            <a:ext cx="3144774" cy="3511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kern="1200">
                <a:latin typeface="+mn-lt"/>
                <a:ea typeface="+mn-ea"/>
                <a:cs typeface="+mn-cs"/>
              </a:rPr>
              <a:t>Výkonnější o 50 % než MPEG-2 a MPEG-4 Part 2 při stejné kvalitě obrazu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kern="1200">
                <a:latin typeface="+mn-lt"/>
                <a:ea typeface="+mn-ea"/>
                <a:cs typeface="+mn-cs"/>
              </a:rPr>
              <a:t>Pro mnoho aplikací s vysokém i nízkém rozlišení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kern="1200">
                <a:latin typeface="+mn-lt"/>
                <a:ea typeface="+mn-ea"/>
                <a:cs typeface="+mn-cs"/>
              </a:rPr>
              <a:t>Pro mnoho druhů médií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kern="1200">
                <a:latin typeface="+mn-lt"/>
                <a:ea typeface="+mn-ea"/>
                <a:cs typeface="+mn-cs"/>
              </a:rPr>
              <a:t>Nutný velmi výkonný HW tím pádem nevhodný pro živé vysílání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endParaRPr lang="cs-CZ" kern="120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4967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E0968-0A6C-FCE8-710E-5770D3F49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8BF4725-695F-5D1C-1F7A-7A2B55F8E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Formáty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AB4CE651-9927-E89C-EC3E-8504A6473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E9C2DB-08C5-4A26-B491-AB99DD10A99E}" type="datetime1">
              <a:rPr lang="cs-CZ" smtClean="0"/>
              <a:t>16.12.2024</a:t>
            </a:fld>
            <a:endParaRPr lang="en-US"/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306171BE-E2A5-73F0-CB91-D99A3A880E7A}"/>
              </a:ext>
            </a:extLst>
          </p:cNvPr>
          <p:cNvSpPr txBox="1"/>
          <p:nvPr/>
        </p:nvSpPr>
        <p:spPr>
          <a:xfrm>
            <a:off x="1200150" y="1644862"/>
            <a:ext cx="9686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.</a:t>
            </a:r>
            <a:r>
              <a:rPr lang="cs-CZ" dirty="0" err="1"/>
              <a:t>mkv</a:t>
            </a:r>
            <a:r>
              <a:rPr lang="cs-CZ" dirty="0"/>
              <a:t> – kontejnerový formát (může obsahovat více videí, titulků a dabingů), otevřený, nekomprimovaný 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276BCF6E-1B90-24F0-3C23-4E82089176C7}"/>
              </a:ext>
            </a:extLst>
          </p:cNvPr>
          <p:cNvSpPr txBox="1"/>
          <p:nvPr/>
        </p:nvSpPr>
        <p:spPr>
          <a:xfrm>
            <a:off x="1200150" y="2441972"/>
            <a:ext cx="9582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.</a:t>
            </a:r>
            <a:r>
              <a:rPr lang="cs-CZ" dirty="0" err="1"/>
              <a:t>avi</a:t>
            </a:r>
            <a:r>
              <a:rPr lang="cs-CZ" dirty="0"/>
              <a:t> – od Microsoftu, zastaralí, zbytečně navyšuje obsah dat, hodně rozšířený 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DDE727E3-690D-C058-7F0F-6FF628D0BCBC}"/>
              </a:ext>
            </a:extLst>
          </p:cNvPr>
          <p:cNvSpPr txBox="1"/>
          <p:nvPr/>
        </p:nvSpPr>
        <p:spPr>
          <a:xfrm>
            <a:off x="1200150" y="3016462"/>
            <a:ext cx="1005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.mp4 – více titulků a dabingu k jednu videu, vhodný pro</a:t>
            </a:r>
            <a:r>
              <a:rPr lang="en-US" dirty="0"/>
              <a:t> </a:t>
            </a:r>
            <a:r>
              <a:rPr lang="en-US" dirty="0" err="1"/>
              <a:t>streamov</a:t>
            </a:r>
            <a:r>
              <a:rPr lang="cs-CZ" dirty="0" err="1"/>
              <a:t>ání</a:t>
            </a:r>
            <a:r>
              <a:rPr lang="cs-CZ" dirty="0"/>
              <a:t>, komprese MPEG-4 pro obraz a MP</a:t>
            </a:r>
            <a:r>
              <a:rPr lang="en-US" dirty="0"/>
              <a:t>3 pro </a:t>
            </a:r>
            <a:r>
              <a:rPr lang="en-US" dirty="0" err="1"/>
              <a:t>zvuk</a:t>
            </a:r>
            <a:r>
              <a:rPr lang="cs-CZ" dirty="0"/>
              <a:t>,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DD1626AA-1DCF-540B-FF88-0FB0ACE9B327}"/>
              </a:ext>
            </a:extLst>
          </p:cNvPr>
          <p:cNvSpPr txBox="1"/>
          <p:nvPr/>
        </p:nvSpPr>
        <p:spPr>
          <a:xfrm>
            <a:off x="1200150" y="3835383"/>
            <a:ext cx="7915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.</a:t>
            </a:r>
            <a:r>
              <a:rPr lang="cs-CZ" dirty="0" err="1"/>
              <a:t>mov</a:t>
            </a:r>
            <a:r>
              <a:rPr lang="cs-CZ" dirty="0"/>
              <a:t> – od Apple, používá </a:t>
            </a:r>
            <a:r>
              <a:rPr lang="cs-CZ" dirty="0" err="1"/>
              <a:t>Qucik</a:t>
            </a:r>
            <a:r>
              <a:rPr lang="cs-CZ" dirty="0"/>
              <a:t> Time, konkurence .</a:t>
            </a:r>
            <a:r>
              <a:rPr lang="cs-CZ" dirty="0" err="1"/>
              <a:t>avi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54286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E855F5-96CB-53B0-CD5F-70556BEF4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 descr="Obsah obrázku text, interiér, zeď, počítačový monitor&#10;&#10;Popis byl vytvořen automaticky">
            <a:extLst>
              <a:ext uri="{FF2B5EF4-FFF2-40B4-BE49-F238E27FC236}">
                <a16:creationId xmlns:a16="http://schemas.microsoft.com/office/drawing/2014/main" id="{65C7C239-7C46-9600-6BA3-93E891E06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3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0B24F113-D357-C161-DF8C-D53B260C9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5093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 b="1" dirty="0"/>
              <a:t>Média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1C41AEF1-10C4-0B10-2693-228F10EB44A7}"/>
              </a:ext>
            </a:extLst>
          </p:cNvPr>
          <p:cNvSpPr txBox="1"/>
          <p:nvPr/>
        </p:nvSpPr>
        <p:spPr>
          <a:xfrm>
            <a:off x="8477250" y="1371428"/>
            <a:ext cx="3144774" cy="35112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sz="1600" b="1" kern="1200" dirty="0">
                <a:latin typeface="+mn-lt"/>
                <a:ea typeface="+mn-ea"/>
                <a:cs typeface="+mn-cs"/>
              </a:rPr>
              <a:t>VHS</a:t>
            </a:r>
          </a:p>
          <a:p>
            <a:pPr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sz="1600" kern="1200" dirty="0">
                <a:latin typeface="+mn-lt"/>
                <a:ea typeface="+mn-ea"/>
                <a:cs typeface="+mn-cs"/>
              </a:rPr>
              <a:t>Data uložená na magnetické pásce</a:t>
            </a:r>
          </a:p>
          <a:p>
            <a:pPr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sz="1600" kern="1200" dirty="0">
                <a:latin typeface="+mn-lt"/>
                <a:ea typeface="+mn-ea"/>
                <a:cs typeface="+mn-cs"/>
              </a:rPr>
              <a:t> rozlišení 576x240</a:t>
            </a:r>
          </a:p>
          <a:p>
            <a:pPr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sz="1600" kern="1200" dirty="0">
                <a:latin typeface="+mn-lt"/>
                <a:ea typeface="+mn-ea"/>
                <a:cs typeface="+mn-cs"/>
              </a:rPr>
              <a:t>Rychlost posunu pásku je 33,35 m/s </a:t>
            </a:r>
          </a:p>
          <a:p>
            <a:pPr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sz="1600" kern="1200" dirty="0">
                <a:latin typeface="+mn-lt"/>
                <a:ea typeface="+mn-ea"/>
                <a:cs typeface="+mn-cs"/>
              </a:rPr>
              <a:t>Nejčastější délka záznamu bylo 240 min SP, ale dělalo se i EP a LP</a:t>
            </a:r>
          </a:p>
          <a:p>
            <a:pPr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sz="1600" b="1" kern="1200" dirty="0">
                <a:latin typeface="+mn-lt"/>
                <a:ea typeface="+mn-ea"/>
                <a:cs typeface="+mn-cs"/>
              </a:rPr>
              <a:t>VHS-C</a:t>
            </a:r>
          </a:p>
          <a:p>
            <a:pPr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sz="1600" kern="1200" dirty="0">
                <a:latin typeface="+mn-lt"/>
                <a:ea typeface="+mn-ea"/>
                <a:cs typeface="+mn-cs"/>
              </a:rPr>
              <a:t>Menší VHS</a:t>
            </a:r>
          </a:p>
          <a:p>
            <a:pPr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sz="1600" kern="1200" dirty="0">
                <a:latin typeface="+mn-lt"/>
                <a:ea typeface="+mn-ea"/>
                <a:cs typeface="+mn-cs"/>
              </a:rPr>
              <a:t>Hlavní využití </a:t>
            </a:r>
            <a:r>
              <a:rPr lang="cs-CZ" sz="1600" kern="1200" dirty="0" err="1">
                <a:latin typeface="+mn-lt"/>
                <a:ea typeface="+mn-ea"/>
                <a:cs typeface="+mn-cs"/>
              </a:rPr>
              <a:t>camcorder</a:t>
            </a:r>
            <a:r>
              <a:rPr lang="cs-CZ" sz="1600" kern="1200" dirty="0">
                <a:latin typeface="+mn-lt"/>
                <a:ea typeface="+mn-ea"/>
                <a:cs typeface="+mn-cs"/>
              </a:rPr>
              <a:t>, dnes už nahradilo SD, CF a </a:t>
            </a:r>
            <a:r>
              <a:rPr lang="cs-CZ" sz="1600" kern="1200" dirty="0" err="1">
                <a:latin typeface="+mn-lt"/>
                <a:ea typeface="+mn-ea"/>
                <a:cs typeface="+mn-cs"/>
              </a:rPr>
              <a:t>CFexpress</a:t>
            </a:r>
            <a:endParaRPr lang="cs-CZ" sz="16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3E7F69-D1F8-32F9-7B37-6396F5B73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b="1" dirty="0"/>
              <a:t>Optická media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D3436B00-7FBC-1A13-3241-64B6F9EF57E8}"/>
              </a:ext>
            </a:extLst>
          </p:cNvPr>
          <p:cNvSpPr txBox="1"/>
          <p:nvPr/>
        </p:nvSpPr>
        <p:spPr>
          <a:xfrm>
            <a:off x="1066800" y="2103120"/>
            <a:ext cx="4663440" cy="3749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82880" indent="-182880"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/>
              <a:t>Data uložená pomocí pitů a landů a zapisována a čtena laserem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1029A1F9-3804-460E-F497-2C74417D5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0877" y="3048940"/>
            <a:ext cx="5770245" cy="2986100"/>
          </a:xfrm>
          <a:prstGeom prst="rect">
            <a:avLst/>
          </a:prstGeom>
          <a:noFill/>
        </p:spPr>
      </p:pic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FE390DA0-6A24-D640-0CB9-3AE230569E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fld id="{36E9C2DB-08C5-4A26-B491-AB99DD10A99E}" type="datetime1">
              <a:rPr lang="cs-CZ" smtClean="0"/>
              <a:pPr>
                <a:spcAft>
                  <a:spcPts val="600"/>
                </a:spcAft>
              </a:pPr>
              <a:t>16.12.2024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81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4FB00-FA1A-9E03-B14D-052CA8C36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 descr="Obsah obrázku elektronika, kompaktní disk, kruh, Barevnost&#10;&#10;Popis byl vytvořen automaticky">
            <a:extLst>
              <a:ext uri="{FF2B5EF4-FFF2-40B4-BE49-F238E27FC236}">
                <a16:creationId xmlns:a16="http://schemas.microsoft.com/office/drawing/2014/main" id="{DB3D326A-5010-FE6F-B0FF-F453A841C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2" r="9651" b="2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0FE8DB67-D9DE-88C0-D4C8-E3A17BE3C8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36E9C2DB-08C5-4A26-B491-AB99DD10A99E}" type="datetime1">
              <a:rPr lang="cs-CZ" smtClean="0"/>
              <a:pPr rtl="0">
                <a:spcAft>
                  <a:spcPts val="600"/>
                </a:spcAft>
              </a:pPr>
              <a:t>16.12.2024</a:t>
            </a:fld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F2FBF56-7680-B6D2-6460-7B3EA6018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rmAutofit/>
          </a:bodyPr>
          <a:lstStyle/>
          <a:p>
            <a:r>
              <a:rPr lang="cs-CZ" b="1" dirty="0"/>
              <a:t>Cd</a:t>
            </a:r>
            <a:br>
              <a:rPr lang="cs-CZ" dirty="0"/>
            </a:br>
            <a:endParaRPr lang="cs-CZ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604BEC3-46DC-B946-2AC4-6BBC1EAC40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1955264"/>
            <a:ext cx="3144774" cy="35112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Kodek MPEG-1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Velikost 700 MB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Laser 780 </a:t>
            </a:r>
            <a:r>
              <a:rPr lang="cs-CZ" dirty="0" err="1"/>
              <a:t>nm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NTSC – 29,97</a:t>
            </a:r>
            <a:r>
              <a:rPr lang="cs-CZ" dirty="0"/>
              <a:t> FPS</a:t>
            </a:r>
            <a:r>
              <a:rPr lang="en-GB" dirty="0"/>
              <a:t>, 352x240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PAL – 25</a:t>
            </a:r>
            <a:r>
              <a:rPr lang="cs-CZ" dirty="0"/>
              <a:t> FPS</a:t>
            </a:r>
            <a:r>
              <a:rPr lang="en-GB" dirty="0"/>
              <a:t>, 352x288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Datový tok </a:t>
            </a:r>
            <a:r>
              <a:rPr lang="en-GB" dirty="0"/>
              <a:t>1150 kb</a:t>
            </a:r>
            <a:r>
              <a:rPr lang="cs-CZ" dirty="0"/>
              <a:t>p</a:t>
            </a:r>
            <a:r>
              <a:rPr lang="en-GB" dirty="0"/>
              <a:t>s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Používáno převáženě na zvuk než na video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546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 descr="Obsah obrázku elektronika, Zařízení pro ukládání dat, kompaktní disk, Elektronické zařízení&#10;&#10;Popis byl vytvořen automaticky">
            <a:extLst>
              <a:ext uri="{FF2B5EF4-FFF2-40B4-BE49-F238E27FC236}">
                <a16:creationId xmlns:a16="http://schemas.microsoft.com/office/drawing/2014/main" id="{6EBB7563-16DE-2D30-BDB6-ACFC8F061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1" r="11042" b="2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04D2F8C4-2671-9A46-211C-94CAD673F0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36E9C2DB-08C5-4A26-B491-AB99DD10A99E}" type="datetime1">
              <a:rPr lang="cs-CZ" smtClean="0"/>
              <a:pPr rtl="0">
                <a:spcAft>
                  <a:spcPts val="600"/>
                </a:spcAft>
              </a:pPr>
              <a:t>16.12.2024</a:t>
            </a:fld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0CF5B81-AD19-17B9-BB39-36F0AA337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rmAutofit/>
          </a:bodyPr>
          <a:lstStyle/>
          <a:p>
            <a:r>
              <a:rPr lang="cs-CZ" b="1" dirty="0"/>
              <a:t>DVD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3CE7B68-1FD6-4B3B-0A63-2CAD3EE7C1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24158" y="2343452"/>
            <a:ext cx="3797866" cy="3511296"/>
          </a:xfrm>
        </p:spPr>
        <p:txBody>
          <a:bodyPr/>
          <a:lstStyle/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cs-CZ" sz="2000" dirty="0"/>
              <a:t>Kodek </a:t>
            </a:r>
            <a:r>
              <a:rPr lang="en-GB" sz="2000" dirty="0"/>
              <a:t>H.262/MPEG-2</a:t>
            </a:r>
            <a:endParaRPr lang="cs-CZ" sz="2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cs-CZ" sz="2000" dirty="0"/>
              <a:t>Velikost 4,</a:t>
            </a:r>
            <a:r>
              <a:rPr lang="en-US" sz="2000" dirty="0"/>
              <a:t>7 GB </a:t>
            </a:r>
            <a:endParaRPr lang="cs-CZ" sz="2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cs-CZ" sz="2000" dirty="0"/>
              <a:t>Laser 650 </a:t>
            </a:r>
            <a:r>
              <a:rPr lang="cs-CZ" sz="2000" dirty="0" err="1"/>
              <a:t>nm</a:t>
            </a:r>
            <a:endParaRPr lang="cs-CZ" sz="2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2000" dirty="0"/>
              <a:t>NTSC – 29,97</a:t>
            </a:r>
            <a:r>
              <a:rPr lang="cs-CZ" sz="2000" dirty="0"/>
              <a:t> FPS</a:t>
            </a:r>
            <a:r>
              <a:rPr lang="en-GB" sz="2000" dirty="0"/>
              <a:t>, 720 x 480, 352 x 480</a:t>
            </a:r>
            <a:endParaRPr lang="cs-CZ" sz="2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2000" dirty="0"/>
              <a:t>PAL – 25</a:t>
            </a:r>
            <a:r>
              <a:rPr lang="cs-CZ" sz="2000" dirty="0"/>
              <a:t> FPS</a:t>
            </a:r>
            <a:r>
              <a:rPr lang="en-GB" sz="2000" dirty="0"/>
              <a:t>, 720 x 576, 352 x 576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cs-CZ" sz="2000" dirty="0"/>
              <a:t>Datový tok </a:t>
            </a:r>
            <a:r>
              <a:rPr lang="en-GB" sz="2000" dirty="0"/>
              <a:t>3 </a:t>
            </a:r>
            <a:r>
              <a:rPr lang="en-GB" sz="2000" dirty="0" err="1"/>
              <a:t>až</a:t>
            </a:r>
            <a:r>
              <a:rPr lang="en-GB" sz="2000" dirty="0"/>
              <a:t> 10 Mb/s (</a:t>
            </a:r>
            <a:r>
              <a:rPr lang="en-GB" sz="2000" dirty="0" err="1"/>
              <a:t>cca</a:t>
            </a:r>
            <a:r>
              <a:rPr lang="en-GB" sz="2000" dirty="0"/>
              <a:t> 4 </a:t>
            </a:r>
            <a:r>
              <a:rPr lang="en-GB" sz="2000" dirty="0" err="1"/>
              <a:t>hodiny</a:t>
            </a:r>
            <a:r>
              <a:rPr lang="en-GB" sz="2000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200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 descr="Obsah obrázku elektronika, kompaktní disk, Zařízení pro ukládání dat, CD&#10;&#10;Popis byl vytvořen automaticky">
            <a:extLst>
              <a:ext uri="{FF2B5EF4-FFF2-40B4-BE49-F238E27FC236}">
                <a16:creationId xmlns:a16="http://schemas.microsoft.com/office/drawing/2014/main" id="{24F9627A-2290-B885-B7BE-1C34DAFD17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312" y="237744"/>
            <a:ext cx="6286774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E57F507E-9ABC-C4C7-0E27-CA92576B10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36E9C2DB-08C5-4A26-B491-AB99DD10A99E}" type="datetime1">
              <a:rPr lang="cs-CZ" smtClean="0"/>
              <a:pPr rtl="0">
                <a:spcAft>
                  <a:spcPts val="600"/>
                </a:spcAft>
              </a:pPr>
              <a:t>16.12.2024</a:t>
            </a:fld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C8E3573-CF95-0FF4-07F0-D54544848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rmAutofit/>
          </a:bodyPr>
          <a:lstStyle/>
          <a:p>
            <a:r>
              <a:rPr lang="en-US" b="1" dirty="0"/>
              <a:t>Blue ray</a:t>
            </a:r>
            <a:endParaRPr lang="cs-CZ" b="1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5558C2B-E3CC-23DA-393D-A2D27F72A3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9612" y="1799901"/>
            <a:ext cx="3144774" cy="3258197"/>
          </a:xfrm>
        </p:spPr>
        <p:txBody>
          <a:bodyPr/>
          <a:lstStyle/>
          <a:p>
            <a:endParaRPr lang="cs-CZ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Velikost</a:t>
            </a:r>
            <a:r>
              <a:rPr lang="en-US" dirty="0"/>
              <a:t> 25 GB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Laser 405 </a:t>
            </a:r>
            <a:r>
              <a:rPr lang="cs-CZ" dirty="0" err="1"/>
              <a:t>nm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Kodeky </a:t>
            </a:r>
            <a:r>
              <a:rPr lang="en-GB" dirty="0"/>
              <a:t>H.262/MPEG-2, H.264/MPEG-4 AVC, VC-1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Datový tok až 40 </a:t>
            </a:r>
            <a:r>
              <a:rPr lang="cs-CZ" dirty="0" err="1"/>
              <a:t>mbps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001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BB5085F-D6F4-58AA-B50A-841367FEB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842" y="457200"/>
            <a:ext cx="10058400" cy="1371600"/>
          </a:xfrm>
        </p:spPr>
        <p:txBody>
          <a:bodyPr/>
          <a:lstStyle/>
          <a:p>
            <a:r>
              <a:rPr lang="cs-CZ" b="1" dirty="0"/>
              <a:t>Kamery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B14A140B-F686-4AFD-1C8C-5F09101E0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E9C2DB-08C5-4A26-B491-AB99DD10A99E}" type="datetime1">
              <a:rPr lang="cs-CZ" smtClean="0"/>
              <a:t>16.12.2024</a:t>
            </a:fld>
            <a:endParaRPr lang="en-US"/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6E59B1E0-09A0-16CD-32BE-4AF4EB021159}"/>
              </a:ext>
            </a:extLst>
          </p:cNvPr>
          <p:cNvSpPr txBox="1"/>
          <p:nvPr/>
        </p:nvSpPr>
        <p:spPr>
          <a:xfrm>
            <a:off x="773502" y="1351216"/>
            <a:ext cx="833599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Přístroj pro záznam videa v dnešní době se už převážně používají digitální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Kamera v principu funguje jako fotoaparát jen je přizpůsobena na kontinuální snímaní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Základním parametrem kamery je v jakém rozlišení je schopna natáčet a při jaké snímkovací frekvenci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Další parametr je velikost snímače jedním z nejrozšířenějších je 35mm vychází z klasického kinofilmu. Nevýhodou velkých snímačů je složitější zpracovaní velkého rozlišení a vysokých FPS, další nevýhoda je zapotřebí vetší optiky a nelze dosáhnou tak velkých zoomů. Proto se používají menší snímače např. Super 35, MFT a nebo jen </a:t>
            </a:r>
            <a:r>
              <a:rPr lang="en-US" dirty="0"/>
              <a:t>2/3’’ 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Při na staveni kamery je vždy důležité nastavit čas závěrky 2x vetší než snímkovou frekvenci aby vypadal obraz přirozeně, tak jak ho vidí lidské oko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</p:txBody>
      </p:sp>
      <p:pic>
        <p:nvPicPr>
          <p:cNvPr id="6" name="Obrázek 5" descr="Obsah obrázku text, Obdélník, snímek obrazovky, diagram&#10;&#10;Popis byl vytvořen automaticky">
            <a:extLst>
              <a:ext uri="{FF2B5EF4-FFF2-40B4-BE49-F238E27FC236}">
                <a16:creationId xmlns:a16="http://schemas.microsoft.com/office/drawing/2014/main" id="{6DE015FF-1D28-96D5-C626-A2DE9CE2C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109" y="4550560"/>
            <a:ext cx="2797995" cy="194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965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CEA15938-896A-8AA5-3EA6-494C28A69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E9C2DB-08C5-4A26-B491-AB99DD10A99E}" type="datetime1">
              <a:rPr lang="cs-CZ" smtClean="0"/>
              <a:t>16.12.2024</a:t>
            </a:fld>
            <a:endParaRPr lang="en-US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FDECA85B-CC3A-1848-305E-083313E8C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10385"/>
            <a:ext cx="8444721" cy="3778569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41893BAE-40CA-0CBA-64B2-BAAEBB828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558" y="3935987"/>
            <a:ext cx="4033838" cy="2552020"/>
          </a:xfrm>
          <a:prstGeom prst="rect">
            <a:avLst/>
          </a:prstGeom>
        </p:spPr>
      </p:pic>
      <p:pic>
        <p:nvPicPr>
          <p:cNvPr id="9" name="Obrázek 8" descr="Obsah obrázku text, snímek obrazovky&#10;&#10;Popis byl vytvořen automaticky">
            <a:extLst>
              <a:ext uri="{FF2B5EF4-FFF2-40B4-BE49-F238E27FC236}">
                <a16:creationId xmlns:a16="http://schemas.microsoft.com/office/drawing/2014/main" id="{33A59051-8EB2-C2C0-C2D9-B85034E0B8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207" y="4048359"/>
            <a:ext cx="3810000" cy="258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677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CB7635A-92A4-835F-F07D-F6A28F07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841" y="241540"/>
            <a:ext cx="10058400" cy="1371600"/>
          </a:xfrm>
        </p:spPr>
        <p:txBody>
          <a:bodyPr/>
          <a:lstStyle/>
          <a:p>
            <a:r>
              <a:rPr lang="en-US" b="1" dirty="0"/>
              <a:t>St</a:t>
            </a:r>
            <a:r>
              <a:rPr lang="cs-CZ" b="1" dirty="0" err="1"/>
              <a:t>řih</a:t>
            </a:r>
            <a:r>
              <a:rPr lang="cs-CZ" b="1" dirty="0"/>
              <a:t> a SW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461F9FAD-2BF5-34CF-EB9A-2E81BB4EB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E9C2DB-08C5-4A26-B491-AB99DD10A99E}" type="datetime1">
              <a:rPr lang="cs-CZ" smtClean="0"/>
              <a:t>16.12.2024</a:t>
            </a:fld>
            <a:endParaRPr lang="en-US"/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00D2E5BA-17A2-AC13-0D57-8A362B10D085}"/>
              </a:ext>
            </a:extLst>
          </p:cNvPr>
          <p:cNvSpPr txBox="1"/>
          <p:nvPr/>
        </p:nvSpPr>
        <p:spPr>
          <a:xfrm>
            <a:off x="629728" y="1243808"/>
            <a:ext cx="8609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Střih je skládaní různých video záznamů za sebe aby vznikl finální snímek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Na střih se používají různé SW např </a:t>
            </a:r>
            <a:r>
              <a:rPr lang="cs-CZ" dirty="0" err="1"/>
              <a:t>DavinciResolve</a:t>
            </a:r>
            <a:r>
              <a:rPr lang="cs-CZ" dirty="0"/>
              <a:t>, </a:t>
            </a:r>
            <a:r>
              <a:rPr lang="cs-CZ" dirty="0" err="1"/>
              <a:t>Premira</a:t>
            </a:r>
            <a:r>
              <a:rPr lang="cs-CZ" dirty="0"/>
              <a:t>, </a:t>
            </a:r>
            <a:r>
              <a:rPr lang="cs-CZ" dirty="0" err="1"/>
              <a:t>Movie</a:t>
            </a:r>
            <a:r>
              <a:rPr lang="cs-CZ" dirty="0"/>
              <a:t> Maker atd.</a:t>
            </a:r>
          </a:p>
        </p:txBody>
      </p:sp>
      <p:pic>
        <p:nvPicPr>
          <p:cNvPr id="6" name="Obrázek 5" descr="Obsah obrázku text, snímek obrazovky, Multimediální software, Editace&#10;&#10;Popis byl vytvořen automaticky">
            <a:extLst>
              <a:ext uri="{FF2B5EF4-FFF2-40B4-BE49-F238E27FC236}">
                <a16:creationId xmlns:a16="http://schemas.microsoft.com/office/drawing/2014/main" id="{336A3E9D-6188-7047-3EB0-D9D9116D5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339" y="2009327"/>
            <a:ext cx="7610475" cy="420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039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 descr="Obsah obrázku elektronika, objektiv, text, Fotoaparáty a optika&#10;&#10;Popis byl vytvořen automaticky">
            <a:extLst>
              <a:ext uri="{FF2B5EF4-FFF2-40B4-BE49-F238E27FC236}">
                <a16:creationId xmlns:a16="http://schemas.microsoft.com/office/drawing/2014/main" id="{2054572B-0D77-7200-09C1-BC38D82C6D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20" y="237744"/>
            <a:ext cx="4978359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80483A0C-3C5F-1C77-E473-D805988C2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07A4121-8B04-8828-1B6F-C6B1162DD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 b="1" dirty="0"/>
              <a:t>Obsah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22CDAC91-3486-4E28-3D7A-2A7EE7D7BD2F}"/>
              </a:ext>
            </a:extLst>
          </p:cNvPr>
          <p:cNvSpPr txBox="1"/>
          <p:nvPr/>
        </p:nvSpPr>
        <p:spPr>
          <a:xfrm>
            <a:off x="8477250" y="2386584"/>
            <a:ext cx="3144774" cy="3511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cs-CZ" kern="1200" dirty="0">
                <a:latin typeface="+mn-lt"/>
                <a:ea typeface="+mn-ea"/>
                <a:cs typeface="+mn-cs"/>
              </a:rPr>
              <a:t>Kvalita obrazu</a:t>
            </a:r>
          </a:p>
          <a:p>
            <a:pPr marL="285750" indent="-285750"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cs-CZ" kern="1200" dirty="0">
                <a:latin typeface="+mn-lt"/>
                <a:ea typeface="+mn-ea"/>
                <a:cs typeface="+mn-cs"/>
              </a:rPr>
              <a:t>normy videa</a:t>
            </a:r>
          </a:p>
          <a:p>
            <a:pPr marL="285750" indent="-285750"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cs-CZ" kern="1200" dirty="0">
                <a:latin typeface="+mn-lt"/>
                <a:ea typeface="+mn-ea"/>
                <a:cs typeface="+mn-cs"/>
              </a:rPr>
              <a:t>Kodeky</a:t>
            </a:r>
          </a:p>
          <a:p>
            <a:pPr marL="285750" indent="-285750"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cs-CZ" kern="1200" dirty="0">
                <a:latin typeface="+mn-lt"/>
                <a:ea typeface="+mn-ea"/>
                <a:cs typeface="+mn-cs"/>
              </a:rPr>
              <a:t>Formáty</a:t>
            </a:r>
          </a:p>
          <a:p>
            <a:pPr marL="285750" indent="-285750"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cs-CZ" kern="1200" dirty="0">
                <a:latin typeface="+mn-lt"/>
                <a:ea typeface="+mn-ea"/>
                <a:cs typeface="+mn-cs"/>
              </a:rPr>
              <a:t>Média</a:t>
            </a:r>
          </a:p>
          <a:p>
            <a:pPr marL="285750" indent="-285750"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cs-CZ" kern="1200" dirty="0">
                <a:latin typeface="+mn-lt"/>
                <a:ea typeface="+mn-ea"/>
                <a:cs typeface="+mn-cs"/>
              </a:rPr>
              <a:t>Kamery</a:t>
            </a:r>
          </a:p>
          <a:p>
            <a:pPr marL="285750" indent="-285750"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cs-CZ" kern="1200" dirty="0">
                <a:latin typeface="+mn-lt"/>
                <a:ea typeface="+mn-ea"/>
                <a:cs typeface="+mn-cs"/>
              </a:rPr>
              <a:t>Střih</a:t>
            </a:r>
          </a:p>
          <a:p>
            <a:pPr marL="285750" indent="-285750"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cs-CZ" kern="1200" dirty="0">
                <a:latin typeface="+mn-lt"/>
                <a:ea typeface="+mn-ea"/>
                <a:cs typeface="+mn-cs"/>
              </a:rPr>
              <a:t>SW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endParaRPr lang="cs-CZ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9470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A93925-3654-9A6C-4946-A99DCC067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049" y="2661174"/>
            <a:ext cx="10058400" cy="1371600"/>
          </a:xfrm>
        </p:spPr>
        <p:txBody>
          <a:bodyPr>
            <a:normAutofit/>
          </a:bodyPr>
          <a:lstStyle/>
          <a:p>
            <a:r>
              <a:rPr lang="cs-CZ" sz="6600" b="1" i="1" dirty="0">
                <a:latin typeface="Comic Sans MS" panose="030F0702030302020204" pitchFamily="66" charset="0"/>
              </a:rPr>
              <a:t>Děkuji za pozornost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099B451E-07DC-4CEB-9677-8CAC1D1CF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E9C2DB-08C5-4A26-B491-AB99DD10A99E}" type="datetime1">
              <a:rPr lang="cs-CZ" smtClean="0"/>
              <a:t>16.12.2024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985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C730013-94D5-8801-2FC8-0030E7D2F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617" y="457200"/>
            <a:ext cx="10058400" cy="1371600"/>
          </a:xfrm>
        </p:spPr>
        <p:txBody>
          <a:bodyPr/>
          <a:lstStyle/>
          <a:p>
            <a:r>
              <a:rPr lang="cs-CZ" b="1" dirty="0"/>
              <a:t>Video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AB25DFA4-D91D-E13C-CA44-C44213EFB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E9C2DB-08C5-4A26-B491-AB99DD10A99E}" type="datetime1">
              <a:rPr lang="cs-CZ" smtClean="0"/>
              <a:t>16.12.2024</a:t>
            </a:fld>
            <a:endParaRPr lang="en-US"/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F473B3ED-2D61-11D4-CAB3-5E6874C1C2C8}"/>
              </a:ext>
            </a:extLst>
          </p:cNvPr>
          <p:cNvSpPr txBox="1"/>
          <p:nvPr/>
        </p:nvSpPr>
        <p:spPr>
          <a:xfrm>
            <a:off x="1138685" y="1470729"/>
            <a:ext cx="71081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Video je série po sobě rychle jdoucích fotografiích tak aby vznikl plynulý obraz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Většinou doplněné o zvukovou stopu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Může být doplněno titulky atd.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Proto skoro každý video formát je kontejnerový musí obsahovat obraz a zvuk zároveň</a:t>
            </a:r>
          </a:p>
        </p:txBody>
      </p:sp>
      <p:pic>
        <p:nvPicPr>
          <p:cNvPr id="6" name="Obrázek 5" descr="Obsah obrázku Fotoaparáty a optika, Optický nástroj, fotoaparát, Fotoaparát na kinofilm&#10;&#10;Popis byl vytvořen automaticky">
            <a:extLst>
              <a:ext uri="{FF2B5EF4-FFF2-40B4-BE49-F238E27FC236}">
                <a16:creationId xmlns:a16="http://schemas.microsoft.com/office/drawing/2014/main" id="{290B0490-3344-0AC9-573C-FBCF3DCC2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233" y="3050986"/>
            <a:ext cx="4775082" cy="3158123"/>
          </a:xfrm>
          <a:prstGeom prst="rect">
            <a:avLst/>
          </a:prstGeom>
        </p:spPr>
      </p:pic>
      <p:pic>
        <p:nvPicPr>
          <p:cNvPr id="8" name="Obrázek 7" descr="Obsah obrázku text, kolo, snímek obrazovky, Autodíly&#10;&#10;Popis byl vytvořen automaticky">
            <a:extLst>
              <a:ext uri="{FF2B5EF4-FFF2-40B4-BE49-F238E27FC236}">
                <a16:creationId xmlns:a16="http://schemas.microsoft.com/office/drawing/2014/main" id="{B242A616-7E35-E576-0EDE-6A7AB8898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610" y="3585577"/>
            <a:ext cx="3060040" cy="256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220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77CF58-D9A7-A0C7-441C-A1930ED289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DC891B0-F2EF-1F27-C6BA-F1BC9BEEA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Kvalita Obrazu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1714A45E-0030-3061-0B3A-244B8FE4B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E9C2DB-08C5-4A26-B491-AB99DD10A99E}" type="datetime1">
              <a:rPr lang="cs-CZ" smtClean="0"/>
              <a:t>16.12.2024</a:t>
            </a:fld>
            <a:endParaRPr lang="en-US"/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4C9D8FC7-78A0-C1AE-075C-F8107D07E99A}"/>
              </a:ext>
            </a:extLst>
          </p:cNvPr>
          <p:cNvSpPr txBox="1"/>
          <p:nvPr/>
        </p:nvSpPr>
        <p:spPr>
          <a:xfrm>
            <a:off x="1066800" y="1790700"/>
            <a:ext cx="631507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Na kvalitu obrazu má vliv především rozlišení, FPS, datový tok, kompresní poměr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Rozlišení obrazu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cs-CZ" dirty="0"/>
              <a:t>Udává kolik pixelů tvoří snímek na šířku a na výšku, z rozlišení se dá ručit poměr stran videa </a:t>
            </a:r>
            <a:r>
              <a:rPr lang="en-US" dirty="0"/>
              <a:t>(</a:t>
            </a:r>
            <a:r>
              <a:rPr lang="cs-CZ" dirty="0"/>
              <a:t>4k 3840 × 2160, FHD 1920×1080, HD 1280x720</a:t>
            </a:r>
            <a:r>
              <a:rPr lang="en-US" dirty="0"/>
              <a:t>)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Počet snímků za sekundu (FPS)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cs-CZ" dirty="0"/>
              <a:t>Udává počet snímků za sekundu, nebo-</a:t>
            </a:r>
            <a:r>
              <a:rPr lang="cs-CZ" dirty="0" err="1"/>
              <a:t>li</a:t>
            </a:r>
            <a:r>
              <a:rPr lang="cs-CZ" dirty="0"/>
              <a:t> kolikrát za sekundu se obraz změní (</a:t>
            </a:r>
            <a:r>
              <a:rPr lang="en-GB" dirty="0"/>
              <a:t>25fps, 29.97fps, 30fps, 60fps</a:t>
            </a:r>
            <a:r>
              <a:rPr lang="cs-CZ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Datový tok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cs-CZ" dirty="0"/>
              <a:t>Množství dat přenesených za sekundu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cs-CZ" dirty="0"/>
              <a:t>Jednotky – </a:t>
            </a:r>
            <a:r>
              <a:rPr lang="cs-CZ" dirty="0" err="1"/>
              <a:t>kbps</a:t>
            </a:r>
            <a:r>
              <a:rPr lang="cs-CZ" dirty="0"/>
              <a:t>, Mbps, </a:t>
            </a:r>
            <a:r>
              <a:rPr lang="cs-CZ" dirty="0" err="1"/>
              <a:t>Gbps</a:t>
            </a:r>
            <a:endParaRPr lang="cs-CZ" dirty="0"/>
          </a:p>
          <a:p>
            <a:endParaRPr lang="cs-CZ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B7DAA41C-4088-86F5-B6A6-2D7996AA0F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2548" y="2323593"/>
            <a:ext cx="3927446" cy="22108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3305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8BBB7-5F14-6DB5-5139-C8309B38D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E4DB861-7FB3-3132-A679-E3C034C6B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10058400" cy="1371600"/>
          </a:xfrm>
        </p:spPr>
        <p:txBody>
          <a:bodyPr/>
          <a:lstStyle/>
          <a:p>
            <a:r>
              <a:rPr lang="cs-CZ" b="1" dirty="0"/>
              <a:t>Normy</a:t>
            </a:r>
            <a:r>
              <a:rPr lang="cs-CZ" dirty="0"/>
              <a:t> </a:t>
            </a:r>
            <a:r>
              <a:rPr lang="cs-CZ" b="1" dirty="0"/>
              <a:t>videa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027EF68D-58A3-9F77-A21B-279F945D3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E9C2DB-08C5-4A26-B491-AB99DD10A99E}" type="datetime1">
              <a:rPr lang="cs-CZ" smtClean="0"/>
              <a:t>16.12.2024</a:t>
            </a:fld>
            <a:endParaRPr lang="en-US"/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FAC24E35-245E-F2B7-2746-9FED3184A0F4}"/>
              </a:ext>
            </a:extLst>
          </p:cNvPr>
          <p:cNvSpPr txBox="1"/>
          <p:nvPr/>
        </p:nvSpPr>
        <p:spPr>
          <a:xfrm>
            <a:off x="1066800" y="1379128"/>
            <a:ext cx="9983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Norma pro kódování televizního vysílaní, důvod vzniku byla synchronizace obrazu. Pro tyto účely byla použita elektrická síť </a:t>
            </a: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7F96883F-0A9A-7D84-D483-C45DD779DD7D}"/>
              </a:ext>
            </a:extLst>
          </p:cNvPr>
          <p:cNvSpPr txBox="1"/>
          <p:nvPr/>
        </p:nvSpPr>
        <p:spPr>
          <a:xfrm>
            <a:off x="1406106" y="2014194"/>
            <a:ext cx="91267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PAL –</a:t>
            </a:r>
            <a:r>
              <a:rPr lang="cs-CZ" sz="1800" dirty="0"/>
              <a:t>Obraz je tvořen 625 řádky 50 půlsnímků za sekundu barevny mode YUV </a:t>
            </a:r>
          </a:p>
          <a:p>
            <a:r>
              <a:rPr lang="cs-CZ" dirty="0"/>
              <a:t>SECAM–  barevný standard používaný ve Francii a Rusku stejný jako PAL jen má barevny model </a:t>
            </a:r>
            <a:r>
              <a:rPr lang="cs-CZ" sz="1800" i="1" dirty="0"/>
              <a:t>YCBCR</a:t>
            </a:r>
            <a:endParaRPr lang="cs-CZ" dirty="0"/>
          </a:p>
          <a:p>
            <a:r>
              <a:rPr lang="cs-CZ" dirty="0"/>
              <a:t>NTSC – Používaný ve USA a Japonsku </a:t>
            </a:r>
            <a:r>
              <a:rPr lang="pl-PL" sz="1800" dirty="0"/>
              <a:t>Obraz se zde skládá z 525 řádků</a:t>
            </a:r>
          </a:p>
          <a:p>
            <a:r>
              <a:rPr lang="cs-CZ" sz="1800" dirty="0"/>
              <a:t>60 půlsnímků za sekundu </a:t>
            </a:r>
            <a:r>
              <a:rPr lang="cs-CZ" dirty="0"/>
              <a:t>barevný modle </a:t>
            </a:r>
            <a:r>
              <a:rPr lang="cs-CZ" sz="1800" dirty="0"/>
              <a:t>YIQ</a:t>
            </a:r>
            <a:endParaRPr lang="cs-CZ" dirty="0"/>
          </a:p>
        </p:txBody>
      </p:sp>
      <p:pic>
        <p:nvPicPr>
          <p:cNvPr id="7" name="Obrázek 6" descr="Obsah obrázku Země, text, mapa&#10;&#10;Popis byl vytvořen automaticky">
            <a:extLst>
              <a:ext uri="{FF2B5EF4-FFF2-40B4-BE49-F238E27FC236}">
                <a16:creationId xmlns:a16="http://schemas.microsoft.com/office/drawing/2014/main" id="{F44FD8D4-875F-B75B-8957-A2F3CA633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030" y="3164293"/>
            <a:ext cx="6673970" cy="3397658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4C47CB08-BF80-C678-3850-D0E6D8DC0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367" y="3620383"/>
            <a:ext cx="3833004" cy="278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669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98BB80B-335C-1E48-0179-770AC3683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324" y="457200"/>
            <a:ext cx="10058400" cy="431321"/>
          </a:xfrm>
        </p:spPr>
        <p:txBody>
          <a:bodyPr>
            <a:normAutofit fontScale="90000"/>
          </a:bodyPr>
          <a:lstStyle/>
          <a:p>
            <a:pPr marL="114300" lvl="0" rtl="0">
              <a:spcBef>
                <a:spcPts val="0"/>
              </a:spcBef>
              <a:spcAft>
                <a:spcPts val="0"/>
              </a:spcAft>
            </a:pPr>
            <a:br>
              <a:rPr lang="cs-CZ" dirty="0"/>
            </a:br>
            <a:r>
              <a:rPr lang="cs-CZ" b="1" dirty="0"/>
              <a:t>Kodeky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9C2FF0E4-BD9F-A8E7-6325-368565F7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E9C2DB-08C5-4A26-B491-AB99DD10A99E}" type="datetime1">
              <a:rPr lang="cs-CZ" smtClean="0"/>
              <a:t>16.12.2024</a:t>
            </a:fld>
            <a:endParaRPr lang="en-US"/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F7E41FB4-A360-85C8-6335-A292A41205C0}"/>
              </a:ext>
            </a:extLst>
          </p:cNvPr>
          <p:cNvSpPr txBox="1"/>
          <p:nvPr/>
        </p:nvSpPr>
        <p:spPr>
          <a:xfrm>
            <a:off x="246714" y="1153456"/>
            <a:ext cx="99031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96900" lvl="1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cs-CZ" b="1" dirty="0"/>
              <a:t>Kodek</a:t>
            </a:r>
          </a:p>
          <a:p>
            <a:pPr marL="882650" lvl="1" indent="-28575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cs-CZ" dirty="0"/>
              <a:t>je SW nebo HW nástroj pro kódování nejčastěji zvukových a obrazových (video) informací do datového proudu pro potřeby jejich ukládání, vysílání nebo streamování, a pro jejich opětovné dekódování. Kodeky mohou obsahovat i funkci komprese a šifrování dat.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5A917F08-5BC8-4214-2B73-6C0E0601EB99}"/>
              </a:ext>
            </a:extLst>
          </p:cNvPr>
          <p:cNvSpPr txBox="1"/>
          <p:nvPr/>
        </p:nvSpPr>
        <p:spPr>
          <a:xfrm>
            <a:off x="626852" y="2630784"/>
            <a:ext cx="27086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Komprese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7AC9BBE-A1C3-547F-616D-3DD0682D6E40}"/>
              </a:ext>
            </a:extLst>
          </p:cNvPr>
          <p:cNvSpPr txBox="1"/>
          <p:nvPr/>
        </p:nvSpPr>
        <p:spPr>
          <a:xfrm>
            <a:off x="746885" y="3277115"/>
            <a:ext cx="79564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Protože datový tok nekomprimovaného HD videa je kolem 1,1 </a:t>
            </a:r>
            <a:r>
              <a:rPr lang="cs-CZ" dirty="0" err="1"/>
              <a:t>Gbps</a:t>
            </a:r>
            <a:r>
              <a:rPr lang="cs-CZ" dirty="0"/>
              <a:t>, je nutná komprese aby se zmenšil datový tok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Základním je dělení na bezeztrátové a ztrátové.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Velká nevýhoda Bezztrátové komprese je malí kompresní poměr 1</a:t>
            </a:r>
            <a:r>
              <a:rPr lang="en-US" dirty="0"/>
              <a:t>:2, ale </a:t>
            </a:r>
            <a:r>
              <a:rPr lang="cs-CZ" dirty="0"/>
              <a:t>vhodné na úpravu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Ztrátová využívá nedokonalostí lidského oka lze dosáhnout poměrů 1</a:t>
            </a:r>
            <a:r>
              <a:rPr lang="en-US" dirty="0"/>
              <a:t>:4 a</a:t>
            </a:r>
            <a:r>
              <a:rPr lang="cs-CZ" dirty="0"/>
              <a:t>ž 1</a:t>
            </a:r>
            <a:r>
              <a:rPr lang="en-US" dirty="0"/>
              <a:t>:100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CF – kompresní faktor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Výsledný datový tok = rozlišení * barevná hloubka * FPS/ CF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668284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 descr="Obsah obrázku kolo, Pozemní vozidlo, vozidlo, pneumatika&#10;&#10;Popis byl vytvořen automaticky">
            <a:extLst>
              <a:ext uri="{FF2B5EF4-FFF2-40B4-BE49-F238E27FC236}">
                <a16:creationId xmlns:a16="http://schemas.microsoft.com/office/drawing/2014/main" id="{9B5F10EC-600E-005C-F9E4-C429C87BB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476" y="237744"/>
            <a:ext cx="4946446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1282C49D-81A4-96CB-9878-C15FC9676A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fld id="{36E9C2DB-08C5-4A26-B491-AB99DD10A99E}" type="datetime1">
              <a:rPr lang="cs-CZ" smtClean="0"/>
              <a:pPr>
                <a:spcAft>
                  <a:spcPts val="600"/>
                </a:spcAft>
              </a:pPr>
              <a:t>16.12.2024</a:t>
            </a:fld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8B0124E-2A1B-A265-A55A-D8786086E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 b="1" dirty="0"/>
              <a:t>MPEG-1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6719A8F9-11F2-F42C-C33D-3667F386124F}"/>
              </a:ext>
            </a:extLst>
          </p:cNvPr>
          <p:cNvSpPr txBox="1"/>
          <p:nvPr/>
        </p:nvSpPr>
        <p:spPr>
          <a:xfrm>
            <a:off x="8477250" y="2386584"/>
            <a:ext cx="3144774" cy="3511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kern="1200" dirty="0">
                <a:latin typeface="+mn-lt"/>
                <a:ea typeface="+mn-ea"/>
                <a:cs typeface="+mn-cs"/>
              </a:rPr>
              <a:t>Pro Video CD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kern="1200" dirty="0">
                <a:latin typeface="+mn-lt"/>
                <a:ea typeface="+mn-ea"/>
                <a:cs typeface="+mn-cs"/>
              </a:rPr>
              <a:t>Kvalitní VHS (352x255px) 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kern="1200" dirty="0">
                <a:latin typeface="+mn-lt"/>
                <a:ea typeface="+mn-ea"/>
                <a:cs typeface="+mn-cs"/>
              </a:rPr>
              <a:t>1,5 Mbps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kern="1200" dirty="0">
                <a:latin typeface="+mn-lt"/>
                <a:ea typeface="+mn-ea"/>
                <a:cs typeface="+mn-cs"/>
              </a:rPr>
              <a:t>Pouze progresivní záznam (Záznam je celý snímek a pořádcích se postupně zobrazuje)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endParaRPr lang="cs-CZ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505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7CAFB8-77D9-C300-1D98-A07B866D7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343" y="176768"/>
            <a:ext cx="10058400" cy="1371600"/>
          </a:xfrm>
        </p:spPr>
        <p:txBody>
          <a:bodyPr>
            <a:normAutofit/>
          </a:bodyPr>
          <a:lstStyle/>
          <a:p>
            <a:r>
              <a:rPr lang="cs-CZ" b="1" dirty="0"/>
              <a:t>MPEG-2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DBA26F0B-A238-F309-D93A-54D49B78E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E9C2DB-08C5-4A26-B491-AB99DD10A99E}" type="datetime1">
              <a:rPr lang="cs-CZ" smtClean="0"/>
              <a:t>16.12.2024</a:t>
            </a:fld>
            <a:endParaRPr lang="en-US"/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FCA8E1CB-42C8-ECA3-4046-E1D82246D550}"/>
              </a:ext>
            </a:extLst>
          </p:cNvPr>
          <p:cNvSpPr txBox="1"/>
          <p:nvPr/>
        </p:nvSpPr>
        <p:spPr>
          <a:xfrm>
            <a:off x="664233" y="1397675"/>
            <a:ext cx="70391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Rozšířeno o </a:t>
            </a:r>
            <a:r>
              <a:rPr lang="cs-CZ" dirty="0" err="1"/>
              <a:t>interlacing</a:t>
            </a:r>
            <a:r>
              <a:rPr lang="cs-CZ" dirty="0"/>
              <a:t> (Pokladní snímek je rozdělen na části) pro TV signál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Zvýšena kvalita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Až 1920x1080 při 30 </a:t>
            </a:r>
            <a:r>
              <a:rPr lang="cs-CZ" dirty="0" err="1"/>
              <a:t>fps</a:t>
            </a:r>
            <a:r>
              <a:rPr lang="cs-CZ" dirty="0"/>
              <a:t> nebo 1280x720 při 60 </a:t>
            </a:r>
            <a:r>
              <a:rPr lang="cs-CZ" dirty="0" err="1"/>
              <a:t>fps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Datový tok až 15 Mb/s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SVCD, DVD, HD DVD, BD, digitální TV</a:t>
            </a:r>
          </a:p>
        </p:txBody>
      </p:sp>
      <p:pic>
        <p:nvPicPr>
          <p:cNvPr id="7" name="Obrázek 6" descr="Obsah obrázku text, logo, symbol, Písmo&#10;&#10;Popis byl vytvořen automaticky">
            <a:extLst>
              <a:ext uri="{FF2B5EF4-FFF2-40B4-BE49-F238E27FC236}">
                <a16:creationId xmlns:a16="http://schemas.microsoft.com/office/drawing/2014/main" id="{EBC9716B-623F-1A5D-8B27-A68B6D6F9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055" y="956737"/>
            <a:ext cx="4669320" cy="494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63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0057923-5496-8A7E-06D1-C62E30C4D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 b="1" dirty="0"/>
              <a:t>MPEG</a:t>
            </a:r>
            <a:r>
              <a:rPr lang="en-US" b="1" dirty="0"/>
              <a:t>-4</a:t>
            </a:r>
            <a:endParaRPr lang="cs-CZ" b="1" dirty="0"/>
          </a:p>
        </p:txBody>
      </p:sp>
      <p:pic>
        <p:nvPicPr>
          <p:cNvPr id="6" name="Obrázek 5" descr="Obsah obrázku logo, symbol, Grafika, snímek obrazovky&#10;&#10;Popis byl vytvořen automaticky">
            <a:extLst>
              <a:ext uri="{FF2B5EF4-FFF2-40B4-BE49-F238E27FC236}">
                <a16:creationId xmlns:a16="http://schemas.microsoft.com/office/drawing/2014/main" id="{ABBFE84E-DD9C-959A-63A8-8063771FA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0" r="23862" b="1"/>
          <a:stretch/>
        </p:blipFill>
        <p:spPr>
          <a:xfrm>
            <a:off x="685800" y="609600"/>
            <a:ext cx="6858000" cy="5334000"/>
          </a:xfrm>
          <a:prstGeom prst="rect">
            <a:avLst/>
          </a:prstGeom>
          <a:noFill/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C3F6B518-0046-32C6-D257-D5378C42B0EA}"/>
              </a:ext>
            </a:extLst>
          </p:cNvPr>
          <p:cNvSpPr txBox="1"/>
          <p:nvPr/>
        </p:nvSpPr>
        <p:spPr>
          <a:xfrm>
            <a:off x="8458200" y="2336800"/>
            <a:ext cx="3161963" cy="360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kern="1200">
                <a:latin typeface="+mn-lt"/>
                <a:ea typeface="+mn-ea"/>
                <a:cs typeface="+mn-cs"/>
              </a:rPr>
              <a:t>Nízký datový tok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kern="1200">
                <a:latin typeface="+mn-lt"/>
                <a:ea typeface="+mn-ea"/>
                <a:cs typeface="+mn-cs"/>
              </a:rPr>
              <a:t>Vysoké FPS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r>
              <a:rPr lang="cs-CZ" kern="1200">
                <a:latin typeface="+mn-lt"/>
                <a:ea typeface="+mn-ea"/>
                <a:cs typeface="+mn-cs"/>
              </a:rPr>
              <a:t>Velký význam pro internetové přenosy</a:t>
            </a:r>
          </a:p>
          <a:p>
            <a:pPr>
              <a:lnSpc>
                <a:spcPct val="110000"/>
              </a:lnSpc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</a:pPr>
            <a:endParaRPr lang="cs-CZ" kern="1200">
              <a:latin typeface="+mn-lt"/>
              <a:ea typeface="+mn-ea"/>
              <a:cs typeface="+mn-cs"/>
            </a:endParaRP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06F77FAE-4228-DB39-A713-22819BDB82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fld id="{36E9C2DB-08C5-4A26-B491-AB99DD10A99E}" type="datetime1">
              <a:rPr lang="cs-CZ" smtClean="0"/>
              <a:pPr>
                <a:spcAft>
                  <a:spcPts val="600"/>
                </a:spcAft>
              </a:pPr>
              <a:t>16.12.2024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8680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89_TF78438558" id="{AA281ABA-03DA-437C-8D75-29E1E8C7EFDD}" vid="{4E1E5E86-B9E6-4CB7-B9C7-D05656AD29D3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{05A7B076-F03A-41FA-99B0-B576BA23574D}tf78438558_win32</Template>
  <TotalTime>229</TotalTime>
  <Words>881</Words>
  <Application>Microsoft Office PowerPoint</Application>
  <PresentationFormat>Širokoúhlá obrazovka</PresentationFormat>
  <Paragraphs>124</Paragraphs>
  <Slides>20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20</vt:i4>
      </vt:variant>
    </vt:vector>
  </HeadingPairs>
  <TitlesOfParts>
    <vt:vector size="27" baseType="lpstr">
      <vt:lpstr>Arial</vt:lpstr>
      <vt:lpstr>Calibri</vt:lpstr>
      <vt:lpstr>Century Gothic</vt:lpstr>
      <vt:lpstr>Comic Sans MS</vt:lpstr>
      <vt:lpstr>Garamond</vt:lpstr>
      <vt:lpstr>Wingdings</vt:lpstr>
      <vt:lpstr>SavonVTI</vt:lpstr>
      <vt:lpstr>Video</vt:lpstr>
      <vt:lpstr>Obsah</vt:lpstr>
      <vt:lpstr>Video</vt:lpstr>
      <vt:lpstr>Kvalita Obrazu</vt:lpstr>
      <vt:lpstr>Normy videa</vt:lpstr>
      <vt:lpstr> Kodeky</vt:lpstr>
      <vt:lpstr>MPEG-1</vt:lpstr>
      <vt:lpstr>MPEG-2</vt:lpstr>
      <vt:lpstr>MPEG-4</vt:lpstr>
      <vt:lpstr>H.264</vt:lpstr>
      <vt:lpstr>Formáty</vt:lpstr>
      <vt:lpstr>Média</vt:lpstr>
      <vt:lpstr>Optická media</vt:lpstr>
      <vt:lpstr>Cd </vt:lpstr>
      <vt:lpstr>DVD</vt:lpstr>
      <vt:lpstr>Blue ray</vt:lpstr>
      <vt:lpstr>Kamery</vt:lpstr>
      <vt:lpstr>Prezentace aplikace PowerPoint</vt:lpstr>
      <vt:lpstr>Střih a SW</vt:lpstr>
      <vt:lpstr>Děkuji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Peroutka Filip</dc:creator>
  <cp:lastModifiedBy>Peroutka Filip</cp:lastModifiedBy>
  <cp:revision>10</cp:revision>
  <dcterms:created xsi:type="dcterms:W3CDTF">2024-12-08T12:25:57Z</dcterms:created>
  <dcterms:modified xsi:type="dcterms:W3CDTF">2024-12-16T19:49:17Z</dcterms:modified>
</cp:coreProperties>
</file>